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13" r:id="rId4"/>
  </p:sldMasterIdLst>
  <p:notesMasterIdLst>
    <p:notesMasterId r:id="rId20"/>
  </p:notesMasterIdLst>
  <p:sldIdLst>
    <p:sldId id="266" r:id="rId5"/>
    <p:sldId id="257" r:id="rId6"/>
    <p:sldId id="268" r:id="rId7"/>
    <p:sldId id="267" r:id="rId8"/>
    <p:sldId id="269" r:id="rId9"/>
    <p:sldId id="271" r:id="rId10"/>
    <p:sldId id="272" r:id="rId11"/>
    <p:sldId id="274" r:id="rId12"/>
    <p:sldId id="275" r:id="rId13"/>
    <p:sldId id="276" r:id="rId14"/>
    <p:sldId id="280" r:id="rId15"/>
    <p:sldId id="277" r:id="rId16"/>
    <p:sldId id="273" r:id="rId17"/>
    <p:sldId id="278" r:id="rId18"/>
    <p:sldId id="27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93252BB-1661-4EF1-B4B4-B609E884D6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 smtClean="0"/>
            <a:t>BACKGROUND</a:t>
          </a:r>
          <a:endParaRPr lang="en-US" dirty="0"/>
        </a:p>
      </dgm:t>
    </dgm:pt>
    <dgm:pt modelId="{5A04EF90-0F09-4424-BA8F-063E80337D8E}" type="parTrans" cxnId="{095425F3-197C-4E69-84D5-0C51196EF1C6}">
      <dgm:prSet/>
      <dgm:spPr/>
      <dgm:t>
        <a:bodyPr/>
        <a:lstStyle/>
        <a:p>
          <a:endParaRPr lang="en-US"/>
        </a:p>
      </dgm:t>
    </dgm:pt>
    <dgm:pt modelId="{54292CB0-011E-4706-9294-372AD5816BB9}" type="sibTrans" cxnId="{095425F3-197C-4E69-84D5-0C51196EF1C6}">
      <dgm:prSet/>
      <dgm:spPr/>
      <dgm:t>
        <a:bodyPr/>
        <a:lstStyle/>
        <a:p>
          <a:endParaRPr lang="en-US"/>
        </a:p>
      </dgm:t>
    </dgm:pt>
    <dgm:pt modelId="{1777E161-D0DE-4D31-91FE-E2AD8AAC6AA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 smtClean="0"/>
            <a:t>EXPLORATIVE </a:t>
          </a:r>
          <a:r>
            <a:rPr lang="en-US" smtClean="0"/>
            <a:t>DATA ANALYSIS</a:t>
          </a:r>
          <a:endParaRPr lang="en-US" dirty="0"/>
        </a:p>
      </dgm:t>
    </dgm:pt>
    <dgm:pt modelId="{50E45982-4B36-4BD3-ABAD-204FBA61FF0E}" type="parTrans" cxnId="{A341BC0D-6DD3-4979-9832-08DC41068DC6}">
      <dgm:prSet/>
      <dgm:spPr/>
      <dgm:t>
        <a:bodyPr/>
        <a:lstStyle/>
        <a:p>
          <a:endParaRPr lang="en-US"/>
        </a:p>
      </dgm:t>
    </dgm:pt>
    <dgm:pt modelId="{FB489039-8D8A-4FC2-9B37-994383FDE902}" type="sibTrans" cxnId="{A341BC0D-6DD3-4979-9832-08DC41068DC6}">
      <dgm:prSet/>
      <dgm:spPr/>
      <dgm:t>
        <a:bodyPr/>
        <a:lstStyle/>
        <a:p>
          <a:endParaRPr lang="en-US"/>
        </a:p>
      </dgm:t>
    </dgm:pt>
    <dgm:pt modelId="{A0E3938A-38FD-4C6B-BC76-DCF294EE93D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 smtClean="0"/>
            <a:t>SUPERVISED MACHINE LEARNING</a:t>
          </a:r>
          <a:endParaRPr lang="en-US" dirty="0"/>
        </a:p>
      </dgm:t>
    </dgm:pt>
    <dgm:pt modelId="{7DE219E0-15AA-4B4B-9BED-F21993E27992}" type="sibTrans" cxnId="{F1960191-6C4D-45E6-A70C-022CDEE00113}">
      <dgm:prSet/>
      <dgm:spPr/>
      <dgm:t>
        <a:bodyPr/>
        <a:lstStyle/>
        <a:p>
          <a:endParaRPr lang="en-US"/>
        </a:p>
      </dgm:t>
    </dgm:pt>
    <dgm:pt modelId="{8655D1BC-F152-4DA3-90FE-11A6554E87C9}" type="parTrans" cxnId="{F1960191-6C4D-45E6-A70C-022CDEE00113}">
      <dgm:prSet/>
      <dgm:spPr/>
      <dgm:t>
        <a:bodyPr/>
        <a:lstStyle/>
        <a:p>
          <a:endParaRPr lang="en-US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679050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1081237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75768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300" kern="1200" dirty="0" smtClean="0"/>
            <a:t>BACKGROUND</a:t>
          </a:r>
          <a:endParaRPr lang="en-US" sz="2300" kern="1200" dirty="0"/>
        </a:p>
      </dsp:txBody>
      <dsp:txXfrm>
        <a:off x="75768" y="3053169"/>
        <a:ext cx="3093750" cy="720000"/>
      </dsp:txXfrm>
    </dsp:sp>
    <dsp:sp modelId="{0E81F59E-BE24-4A43-8B4D-78AE486DB35A}">
      <dsp:nvSpPr>
        <dsp:cNvPr id="0" name=""/>
        <dsp:cNvSpPr/>
      </dsp:nvSpPr>
      <dsp:spPr>
        <a:xfrm>
          <a:off x="4314206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716393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710925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300" kern="1200" dirty="0" smtClean="0"/>
            <a:t>EXPLORATIVE </a:t>
          </a:r>
          <a:r>
            <a:rPr lang="en-US" sz="2300" kern="1200" smtClean="0"/>
            <a:t>DATA ANALYSIS</a:t>
          </a:r>
          <a:endParaRPr lang="en-US" sz="2300" kern="1200" dirty="0"/>
        </a:p>
      </dsp:txBody>
      <dsp:txXfrm>
        <a:off x="3710925" y="3053169"/>
        <a:ext cx="3093750" cy="720000"/>
      </dsp:txXfrm>
    </dsp:sp>
    <dsp:sp modelId="{81253FDF-02A1-40D1-89CA-3EA7AF168FD7}">
      <dsp:nvSpPr>
        <dsp:cNvPr id="0" name=""/>
        <dsp:cNvSpPr/>
      </dsp:nvSpPr>
      <dsp:spPr>
        <a:xfrm>
          <a:off x="7949362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8351550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7346081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300" kern="1200" dirty="0" smtClean="0"/>
            <a:t>SUPERVISED MACHINE LEARNING</a:t>
          </a:r>
          <a:endParaRPr lang="en-US" sz="2300" kern="1200" dirty="0"/>
        </a:p>
      </dsp:txBody>
      <dsp:txXfrm>
        <a:off x="7346081" y="3053169"/>
        <a:ext cx="30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52079-6997-47B8-B262-4ED5D2EA2D74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14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90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849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105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8998-10EA-455D-8FDC-3EBC7E198582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146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72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503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93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409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8FF3-85EA-48E5-8D8C-1DB156807E49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427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94F13-1676-4B68-A383-661B657F6E63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58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83234-995D-4149-8E1E-BC120E9070D5}" type="datetime1">
              <a:rPr lang="en-US" smtClean="0"/>
              <a:t>3/1/2024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993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8308" y="3344092"/>
            <a:ext cx="5615316" cy="1970652"/>
          </a:xfrm>
        </p:spPr>
        <p:txBody>
          <a:bodyPr>
            <a:normAutofit/>
          </a:bodyPr>
          <a:lstStyle/>
          <a:p>
            <a:pPr algn="l"/>
            <a:r>
              <a:rPr lang="en-US" sz="3600" dirty="0" err="1" smtClean="0">
                <a:solidFill>
                  <a:srgbClr val="FFFFFF"/>
                </a:solidFill>
                <a:latin typeface="Arial Black" panose="020B0A04020102020204" pitchFamily="34" charset="0"/>
              </a:rPr>
              <a:t>Connecttel</a:t>
            </a:r>
            <a:r>
              <a:rPr lang="en-US" sz="3600" dirty="0" smtClean="0">
                <a:solidFill>
                  <a:srgbClr val="FFFFFF"/>
                </a:solidFill>
                <a:latin typeface="Arial Black" panose="020B0A04020102020204" pitchFamily="34" charset="0"/>
              </a:rPr>
              <a:t> </a:t>
            </a:r>
            <a:br>
              <a:rPr lang="en-US" sz="3600" dirty="0" smtClean="0">
                <a:solidFill>
                  <a:srgbClr val="FFFFFF"/>
                </a:solidFill>
                <a:latin typeface="Arial Black" panose="020B0A04020102020204" pitchFamily="34" charset="0"/>
              </a:rPr>
            </a:br>
            <a:r>
              <a:rPr lang="en-US" sz="3600" dirty="0" smtClean="0">
                <a:solidFill>
                  <a:srgbClr val="FFFFFF"/>
                </a:solidFill>
                <a:latin typeface="Arial Black" panose="020B0A04020102020204" pitchFamily="34" charset="0"/>
              </a:rPr>
              <a:t>CUSTOMER CHURN PROJECT</a:t>
            </a:r>
            <a:endParaRPr lang="en-US" sz="3600" dirty="0">
              <a:solidFill>
                <a:srgbClr val="FFFFFF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8308" y="5314744"/>
            <a:ext cx="5268177" cy="531866"/>
          </a:xfrm>
        </p:spPr>
        <p:txBody>
          <a:bodyPr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3600" b="1" dirty="0" smtClean="0">
                <a:solidFill>
                  <a:srgbClr val="FFFFFF"/>
                </a:solidFill>
              </a:rPr>
              <a:t>By </a:t>
            </a:r>
            <a:r>
              <a:rPr lang="en-US" sz="3600" b="1" dirty="0" err="1" smtClean="0">
                <a:solidFill>
                  <a:srgbClr val="FFFFFF"/>
                </a:solidFill>
              </a:rPr>
              <a:t>Uzoma</a:t>
            </a:r>
            <a:r>
              <a:rPr lang="en-US" sz="3600" b="1" dirty="0" smtClean="0">
                <a:solidFill>
                  <a:srgbClr val="FFFFFF"/>
                </a:solidFill>
              </a:rPr>
              <a:t> </a:t>
            </a:r>
            <a:r>
              <a:rPr lang="en-US" sz="3600" b="1" dirty="0" err="1" smtClean="0">
                <a:solidFill>
                  <a:srgbClr val="FFFFFF"/>
                </a:solidFill>
              </a:rPr>
              <a:t>Ewurum</a:t>
            </a:r>
            <a:endParaRPr lang="en-US" sz="36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12578"/>
            <a:ext cx="10515600" cy="81053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+mn-lt"/>
              </a:rPr>
              <a:t>NUMERICAL DATA (ANALYSIS)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7" y="908007"/>
            <a:ext cx="5157787" cy="572450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Relationship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06" y="1541417"/>
            <a:ext cx="5210079" cy="4386989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046369" y="887938"/>
            <a:ext cx="5183188" cy="571364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By Customer Churn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300" y="1459302"/>
            <a:ext cx="5953804" cy="5380205"/>
          </a:xfrm>
        </p:spPr>
      </p:pic>
      <p:cxnSp>
        <p:nvCxnSpPr>
          <p:cNvPr id="12" name="Straight Connector 11"/>
          <p:cNvCxnSpPr/>
          <p:nvPr/>
        </p:nvCxnSpPr>
        <p:spPr>
          <a:xfrm>
            <a:off x="5658692" y="887938"/>
            <a:ext cx="0" cy="594360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622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91588" y="1062445"/>
            <a:ext cx="5817326" cy="5634446"/>
          </a:xfrm>
        </p:spPr>
        <p:txBody>
          <a:bodyPr>
            <a:normAutofit fontScale="70000" lnSpcReduction="2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Total number of records was 7043, out of which they recorded a 26% (1864) churning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Most </a:t>
            </a:r>
            <a:r>
              <a:rPr lang="en-US" dirty="0" smtClean="0">
                <a:solidFill>
                  <a:srgbClr val="0070C0"/>
                </a:solidFill>
              </a:rPr>
              <a:t>Customers </a:t>
            </a:r>
            <a:r>
              <a:rPr lang="en-US" dirty="0">
                <a:solidFill>
                  <a:srgbClr val="0070C0"/>
                </a:solidFill>
              </a:rPr>
              <a:t>(83%) were not Senior Citizens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0070C0"/>
                </a:solidFill>
              </a:rPr>
              <a:t>Most </a:t>
            </a:r>
            <a:r>
              <a:rPr lang="en-US" dirty="0">
                <a:solidFill>
                  <a:srgbClr val="0070C0"/>
                </a:solidFill>
              </a:rPr>
              <a:t>Customers (70%) had no Dependents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Most </a:t>
            </a:r>
            <a:r>
              <a:rPr lang="en-US" dirty="0" smtClean="0">
                <a:solidFill>
                  <a:srgbClr val="0070C0"/>
                </a:solidFill>
              </a:rPr>
              <a:t>Customers </a:t>
            </a:r>
            <a:r>
              <a:rPr lang="en-US" dirty="0">
                <a:solidFill>
                  <a:srgbClr val="0070C0"/>
                </a:solidFill>
              </a:rPr>
              <a:t>(90%) had Phone Service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Most </a:t>
            </a:r>
            <a:r>
              <a:rPr lang="en-US" dirty="0" smtClean="0">
                <a:solidFill>
                  <a:srgbClr val="0070C0"/>
                </a:solidFill>
              </a:rPr>
              <a:t>Customers </a:t>
            </a:r>
            <a:r>
              <a:rPr lang="en-US" dirty="0">
                <a:solidFill>
                  <a:srgbClr val="0070C0"/>
                </a:solidFill>
              </a:rPr>
              <a:t>(43%) use </a:t>
            </a:r>
            <a:r>
              <a:rPr lang="en-US" dirty="0" err="1">
                <a:solidFill>
                  <a:srgbClr val="0070C0"/>
                </a:solidFill>
              </a:rPr>
              <a:t>fibre</a:t>
            </a:r>
            <a:r>
              <a:rPr lang="en-US" dirty="0">
                <a:solidFill>
                  <a:srgbClr val="0070C0"/>
                </a:solidFill>
              </a:rPr>
              <a:t> optics for internet service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49% </a:t>
            </a:r>
            <a:r>
              <a:rPr lang="en-US" dirty="0" smtClean="0">
                <a:solidFill>
                  <a:srgbClr val="0070C0"/>
                </a:solidFill>
              </a:rPr>
              <a:t>for </a:t>
            </a:r>
            <a:r>
              <a:rPr lang="en-US" dirty="0">
                <a:solidFill>
                  <a:srgbClr val="0070C0"/>
                </a:solidFill>
              </a:rPr>
              <a:t>most of the customers had no online security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44% </a:t>
            </a:r>
            <a:r>
              <a:rPr lang="en-US" dirty="0" smtClean="0">
                <a:solidFill>
                  <a:srgbClr val="0070C0"/>
                </a:solidFill>
              </a:rPr>
              <a:t>for </a:t>
            </a:r>
            <a:r>
              <a:rPr lang="en-US" dirty="0">
                <a:solidFill>
                  <a:srgbClr val="0070C0"/>
                </a:solidFill>
              </a:rPr>
              <a:t>most of the customers had no online backup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44% </a:t>
            </a:r>
            <a:r>
              <a:rPr lang="en-US" dirty="0" smtClean="0">
                <a:solidFill>
                  <a:srgbClr val="0070C0"/>
                </a:solidFill>
              </a:rPr>
              <a:t>for </a:t>
            </a:r>
            <a:r>
              <a:rPr lang="en-US" dirty="0">
                <a:solidFill>
                  <a:srgbClr val="0070C0"/>
                </a:solidFill>
              </a:rPr>
              <a:t>most of the customers had no Device Protection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49% </a:t>
            </a:r>
            <a:r>
              <a:rPr lang="en-US" dirty="0" smtClean="0">
                <a:solidFill>
                  <a:srgbClr val="0070C0"/>
                </a:solidFill>
              </a:rPr>
              <a:t>for </a:t>
            </a:r>
            <a:r>
              <a:rPr lang="en-US" dirty="0">
                <a:solidFill>
                  <a:srgbClr val="0070C0"/>
                </a:solidFill>
              </a:rPr>
              <a:t>most of the customers had no tech support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55% </a:t>
            </a:r>
            <a:r>
              <a:rPr lang="en-US" dirty="0" smtClean="0">
                <a:solidFill>
                  <a:srgbClr val="0070C0"/>
                </a:solidFill>
              </a:rPr>
              <a:t>for </a:t>
            </a:r>
            <a:r>
              <a:rPr lang="en-US" dirty="0">
                <a:solidFill>
                  <a:srgbClr val="0070C0"/>
                </a:solidFill>
              </a:rPr>
              <a:t>most of the customers were on a month to month contract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34% </a:t>
            </a:r>
            <a:r>
              <a:rPr lang="en-US" dirty="0" smtClean="0">
                <a:solidFill>
                  <a:srgbClr val="0070C0"/>
                </a:solidFill>
              </a:rPr>
              <a:t>for </a:t>
            </a:r>
            <a:r>
              <a:rPr lang="en-US" dirty="0">
                <a:solidFill>
                  <a:srgbClr val="0070C0"/>
                </a:solidFill>
              </a:rPr>
              <a:t>most of the customers used electronic check</a:t>
            </a:r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670766" y="992777"/>
            <a:ext cx="5390605" cy="528610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Most of the customer that churned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0070C0"/>
                </a:solidFill>
              </a:rPr>
              <a:t>Used </a:t>
            </a:r>
            <a:r>
              <a:rPr lang="en-US" b="1" dirty="0" err="1">
                <a:solidFill>
                  <a:srgbClr val="0070C0"/>
                </a:solidFill>
              </a:rPr>
              <a:t>fibre</a:t>
            </a:r>
            <a:r>
              <a:rPr lang="en-US" b="1" dirty="0">
                <a:solidFill>
                  <a:srgbClr val="0070C0"/>
                </a:solidFill>
              </a:rPr>
              <a:t> optics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0070C0"/>
                </a:solidFill>
              </a:rPr>
              <a:t>had no online security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0070C0"/>
                </a:solidFill>
              </a:rPr>
              <a:t>had no device protection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0070C0"/>
                </a:solidFill>
              </a:rPr>
              <a:t>had no online backup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0070C0"/>
                </a:solidFill>
              </a:rPr>
              <a:t>had no tech support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0070C0"/>
                </a:solidFill>
              </a:rPr>
              <a:t>were on a month to month contract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0070C0"/>
                </a:solidFill>
              </a:rPr>
              <a:t>used electronic check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/>
            </a:r>
            <a:br>
              <a:rPr lang="en-US" b="1" dirty="0">
                <a:solidFill>
                  <a:srgbClr val="0070C0"/>
                </a:solidFill>
              </a:rPr>
            </a:br>
            <a:endParaRPr lang="en-US" b="1" dirty="0" smtClean="0">
              <a:solidFill>
                <a:srgbClr val="0070C0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0070C0"/>
                </a:solidFill>
              </a:rPr>
              <a:t>Total Charges and Tenure had a strong positive correlation of 0.85 </a:t>
            </a:r>
            <a:r>
              <a:rPr lang="en-US" b="1" dirty="0" err="1">
                <a:solidFill>
                  <a:srgbClr val="0070C0"/>
                </a:solidFill>
              </a:rPr>
              <a:t>i.e</a:t>
            </a:r>
            <a:r>
              <a:rPr lang="en-US" b="1" dirty="0">
                <a:solidFill>
                  <a:srgbClr val="0070C0"/>
                </a:solidFill>
              </a:rPr>
              <a:t> Tenure increases with Total Charges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0070C0"/>
                </a:solidFill>
              </a:rPr>
              <a:t>Total Charges and Monthly had a positive correlation as well of 0.65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171"/>
            <a:ext cx="10515600" cy="740229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+mn-lt"/>
              </a:rPr>
              <a:t>KEY INSIGHTS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372795" y="914400"/>
            <a:ext cx="0" cy="594360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9071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rizontal Scroll 3"/>
          <p:cNvSpPr/>
          <p:nvPr/>
        </p:nvSpPr>
        <p:spPr>
          <a:xfrm>
            <a:off x="1489166" y="1785257"/>
            <a:ext cx="9074331" cy="2360023"/>
          </a:xfrm>
          <a:prstGeom prst="horizontalScroll">
            <a:avLst/>
          </a:prstGeom>
          <a:solidFill>
            <a:srgbClr val="002060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latin typeface="Monotype Corsiva" panose="03010101010201010101" pitchFamily="66" charset="0"/>
              </a:rPr>
              <a:t>Machine Learning</a:t>
            </a:r>
            <a:endParaRPr lang="en-US" sz="6000" b="1" dirty="0">
              <a:latin typeface="Monotype Corsiva" panose="030101010102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59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6029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+mn-lt"/>
              </a:rPr>
              <a:t>MODEL EVALUATION (Accuracy)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84" y="1341120"/>
            <a:ext cx="10694918" cy="496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952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772" y="95159"/>
            <a:ext cx="10515600" cy="627653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+mn-lt"/>
              </a:rPr>
              <a:t>MODEL EVALUATION (Confusion Matrix)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141" y="722812"/>
            <a:ext cx="3448380" cy="28981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537152" y="1733633"/>
            <a:ext cx="1680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Decision Tree</a:t>
            </a:r>
            <a:endParaRPr lang="en-US" b="1" dirty="0">
              <a:solidFill>
                <a:schemeClr val="accent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650" y="722813"/>
            <a:ext cx="3583360" cy="301161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3079320" y="1883620"/>
            <a:ext cx="225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K-Nearest </a:t>
            </a:r>
            <a:r>
              <a:rPr lang="en-US" b="1" dirty="0" err="1" smtClean="0">
                <a:solidFill>
                  <a:schemeClr val="accent2"/>
                </a:solidFill>
              </a:rPr>
              <a:t>Neighbour</a:t>
            </a:r>
            <a:endParaRPr lang="en-US" b="1" dirty="0">
              <a:solidFill>
                <a:schemeClr val="accent2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7382" y="722812"/>
            <a:ext cx="3577528" cy="300671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16200000">
            <a:off x="7468446" y="1883620"/>
            <a:ext cx="1680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Random Forest</a:t>
            </a:r>
            <a:endParaRPr lang="en-US" b="1" dirty="0">
              <a:solidFill>
                <a:schemeClr val="accent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34" y="3729528"/>
            <a:ext cx="3561593" cy="299332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rot="16200000">
            <a:off x="-514521" y="4884932"/>
            <a:ext cx="1744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SGD Classifier</a:t>
            </a:r>
            <a:endParaRPr lang="en-US" b="1" dirty="0">
              <a:solidFill>
                <a:schemeClr val="accent2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018" y="3729528"/>
            <a:ext cx="3614472" cy="303776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16200000">
            <a:off x="3752048" y="4768334"/>
            <a:ext cx="918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SVC</a:t>
            </a:r>
            <a:endParaRPr lang="en-US" b="1" dirty="0">
              <a:solidFill>
                <a:schemeClr val="accent2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017" y="3821725"/>
            <a:ext cx="3451893" cy="290112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 rot="16200000">
            <a:off x="7331275" y="4951217"/>
            <a:ext cx="1963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Logistic Regression</a:t>
            </a:r>
            <a:endParaRPr 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89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698" y="748304"/>
            <a:ext cx="10515600" cy="72177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+mn-lt"/>
              </a:rPr>
              <a:t>Conclusion &amp; Recommendations 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0070C0"/>
                </a:solidFill>
              </a:rPr>
              <a:t>   Optimize their internet </a:t>
            </a:r>
            <a:r>
              <a:rPr lang="en-US" dirty="0" err="1" smtClean="0">
                <a:solidFill>
                  <a:srgbClr val="0070C0"/>
                </a:solidFill>
              </a:rPr>
              <a:t>fibre</a:t>
            </a:r>
            <a:r>
              <a:rPr lang="en-US" dirty="0" smtClean="0">
                <a:solidFill>
                  <a:srgbClr val="0070C0"/>
                </a:solidFill>
              </a:rPr>
              <a:t> optic service.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   Encourage customers who have internet service to equally have an online security, online backup and device protection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   Provide Tech support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   Regular Promotions to encourage customers to move from month to month contract to either one or two years’ plan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244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+mn-lt"/>
              </a:rPr>
              <a:t>PROJECT OVERVIEW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996871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rizontal Scroll 3"/>
          <p:cNvSpPr/>
          <p:nvPr/>
        </p:nvSpPr>
        <p:spPr>
          <a:xfrm>
            <a:off x="1489166" y="1785257"/>
            <a:ext cx="9074331" cy="2360023"/>
          </a:xfrm>
          <a:prstGeom prst="horizontalScroll">
            <a:avLst/>
          </a:prstGeom>
          <a:solidFill>
            <a:srgbClr val="002060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latin typeface="Monotype Corsiva" panose="03010101010201010101" pitchFamily="66" charset="0"/>
              </a:rPr>
              <a:t>Background</a:t>
            </a:r>
            <a:endParaRPr lang="en-US" sz="6000" b="1" dirty="0">
              <a:latin typeface="Monotype Corsiva" panose="030101010102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31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18004" y="940532"/>
            <a:ext cx="3735978" cy="766354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PROBLEM STATEMENT</a:t>
            </a:r>
            <a:endParaRPr lang="en-US" sz="2800" b="1" dirty="0"/>
          </a:p>
        </p:txBody>
      </p:sp>
      <p:sp>
        <p:nvSpPr>
          <p:cNvPr id="5" name="Down Arrow 4"/>
          <p:cNvSpPr/>
          <p:nvPr/>
        </p:nvSpPr>
        <p:spPr>
          <a:xfrm>
            <a:off x="2011673" y="1976851"/>
            <a:ext cx="548640" cy="8186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609593" y="2908669"/>
            <a:ext cx="3352801" cy="3396337"/>
          </a:xfrm>
          <a:prstGeom prst="roundRect">
            <a:avLst>
              <a:gd name="adj" fmla="val 14311"/>
            </a:avLst>
          </a:prstGeom>
          <a:solidFill>
            <a:srgbClr val="00206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b="1" dirty="0"/>
          </a:p>
        </p:txBody>
      </p:sp>
      <p:sp>
        <p:nvSpPr>
          <p:cNvPr id="9" name="Rounded Rectangle 8"/>
          <p:cNvSpPr/>
          <p:nvPr/>
        </p:nvSpPr>
        <p:spPr>
          <a:xfrm>
            <a:off x="4349930" y="936180"/>
            <a:ext cx="3735978" cy="766354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OBJECTIVE</a:t>
            </a:r>
            <a:endParaRPr lang="en-US" sz="2800" b="1" dirty="0"/>
          </a:p>
        </p:txBody>
      </p:sp>
      <p:sp>
        <p:nvSpPr>
          <p:cNvPr id="10" name="Down Arrow 9"/>
          <p:cNvSpPr/>
          <p:nvPr/>
        </p:nvSpPr>
        <p:spPr>
          <a:xfrm>
            <a:off x="5943599" y="1972499"/>
            <a:ext cx="548640" cy="818606"/>
          </a:xfrm>
          <a:prstGeom prst="down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541519" y="2904317"/>
            <a:ext cx="3352801" cy="3400689"/>
          </a:xfrm>
          <a:prstGeom prst="roundRect">
            <a:avLst>
              <a:gd name="adj" fmla="val 14311"/>
            </a:avLst>
          </a:prstGeom>
          <a:solidFill>
            <a:schemeClr val="accent2">
              <a:lumMod val="7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8281870" y="931831"/>
            <a:ext cx="3709834" cy="766354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EXPECTATION</a:t>
            </a:r>
            <a:endParaRPr lang="en-US" sz="2800" b="1" dirty="0"/>
          </a:p>
        </p:txBody>
      </p:sp>
      <p:sp>
        <p:nvSpPr>
          <p:cNvPr id="13" name="Down Arrow 12"/>
          <p:cNvSpPr/>
          <p:nvPr/>
        </p:nvSpPr>
        <p:spPr>
          <a:xfrm>
            <a:off x="9875539" y="1968150"/>
            <a:ext cx="548640" cy="8186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8473459" y="2899968"/>
            <a:ext cx="3352801" cy="3405038"/>
          </a:xfrm>
          <a:prstGeom prst="roundRect">
            <a:avLst>
              <a:gd name="adj" fmla="val 14311"/>
            </a:avLst>
          </a:prstGeom>
          <a:solidFill>
            <a:srgbClr val="00206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783764" y="3346962"/>
            <a:ext cx="300445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ConnectTel</a:t>
            </a:r>
            <a:r>
              <a:rPr lang="en-US" sz="2000" dirty="0" smtClean="0">
                <a:solidFill>
                  <a:schemeClr val="bg1"/>
                </a:solidFill>
              </a:rPr>
              <a:t> is a Telecommunication company with the pressing need to address </a:t>
            </a:r>
            <a:r>
              <a:rPr lang="en-US" sz="2000" b="1" dirty="0" smtClean="0">
                <a:solidFill>
                  <a:schemeClr val="bg1"/>
                </a:solidFill>
              </a:rPr>
              <a:t>CUSTOMER CHURN </a:t>
            </a:r>
            <a:r>
              <a:rPr lang="en-US" sz="2000" dirty="0" smtClean="0">
                <a:solidFill>
                  <a:schemeClr val="bg1"/>
                </a:solidFill>
              </a:rPr>
              <a:t>which poses threat to its business sustainability and growth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794074" y="3435536"/>
            <a:ext cx="30044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To develop a </a:t>
            </a:r>
            <a:r>
              <a:rPr lang="en-US" sz="2000" b="1" dirty="0" smtClean="0">
                <a:solidFill>
                  <a:schemeClr val="bg1"/>
                </a:solidFill>
              </a:rPr>
              <a:t>CUSTOMER CHURN PREDICTION SYSTEM</a:t>
            </a:r>
            <a:r>
              <a:rPr lang="en-US" sz="2000" dirty="0" smtClean="0">
                <a:solidFill>
                  <a:schemeClr val="bg1"/>
                </a:solidFill>
              </a:rPr>
              <a:t> leveraging advanced data analytics and machine learning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726008" y="3346962"/>
            <a:ext cx="300445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To reduce customer attrition, enhance customer loyalty and maintain a competitive edge in a highly dynamic and competitive telecommunication industry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82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rizontal Scroll 3"/>
          <p:cNvSpPr/>
          <p:nvPr/>
        </p:nvSpPr>
        <p:spPr>
          <a:xfrm>
            <a:off x="1489166" y="1785257"/>
            <a:ext cx="9074331" cy="2360023"/>
          </a:xfrm>
          <a:prstGeom prst="horizontalScroll">
            <a:avLst/>
          </a:prstGeom>
          <a:solidFill>
            <a:srgbClr val="002060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latin typeface="Monotype Corsiva" panose="03010101010201010101" pitchFamily="66" charset="0"/>
              </a:rPr>
              <a:t>Explorative Data Analysis</a:t>
            </a:r>
            <a:endParaRPr lang="en-US" sz="6000" b="1" dirty="0">
              <a:latin typeface="Monotype Corsiva" panose="030101010102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33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+mn-lt"/>
              </a:rPr>
              <a:t>CUSTOMER CHURN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1175656" y="1690687"/>
            <a:ext cx="2734493" cy="1278936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smtClean="0"/>
              <a:t>7,043</a:t>
            </a:r>
            <a:endParaRPr lang="en-US" sz="4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393370" y="1785257"/>
            <a:ext cx="2299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Total Customers</a:t>
            </a:r>
            <a:endParaRPr lang="en-US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628614" y="1686333"/>
            <a:ext cx="2734493" cy="1278936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smtClean="0"/>
              <a:t>5,174</a:t>
            </a:r>
            <a:endParaRPr lang="en-US" sz="4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846328" y="1780903"/>
            <a:ext cx="2299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Remaining Customers</a:t>
            </a:r>
            <a:endParaRPr lang="en-US" b="1" dirty="0"/>
          </a:p>
        </p:txBody>
      </p:sp>
      <p:sp>
        <p:nvSpPr>
          <p:cNvPr id="8" name="Rounded Rectangle 7"/>
          <p:cNvSpPr/>
          <p:nvPr/>
        </p:nvSpPr>
        <p:spPr>
          <a:xfrm>
            <a:off x="8133824" y="1690685"/>
            <a:ext cx="2734493" cy="1278936"/>
          </a:xfrm>
          <a:prstGeom prst="roundRect">
            <a:avLst/>
          </a:prstGeom>
          <a:solidFill>
            <a:schemeClr val="accent2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smtClean="0"/>
              <a:t>1,869</a:t>
            </a:r>
            <a:endParaRPr lang="en-US" sz="4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351538" y="1785255"/>
            <a:ext cx="2299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Customer Churn</a:t>
            </a:r>
            <a:endParaRPr lang="en-US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049" y="3126377"/>
            <a:ext cx="6059900" cy="373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06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49" y="877893"/>
            <a:ext cx="10441577" cy="5788520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863" y="156121"/>
            <a:ext cx="10515600" cy="72177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+mn-lt"/>
              </a:rPr>
              <a:t>CATEGORICAL DATA OVERVIEW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45873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863" y="156121"/>
            <a:ext cx="10515600" cy="72177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+mn-lt"/>
              </a:rPr>
              <a:t>CATEGORICAL DATA BY CUSTOMER CHURN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55" y="799516"/>
            <a:ext cx="10590808" cy="5871250"/>
          </a:xfrm>
        </p:spPr>
      </p:pic>
    </p:spTree>
    <p:extLst>
      <p:ext uri="{BB962C8B-B14F-4D97-AF65-F5344CB8AC3E}">
        <p14:creationId xmlns:p14="http://schemas.microsoft.com/office/powerpoint/2010/main" val="1844594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863" y="156121"/>
            <a:ext cx="10515600" cy="72177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+mn-lt"/>
              </a:rPr>
              <a:t>NUMERICAL DATA OVERVIEW</a:t>
            </a:r>
            <a:endParaRPr lang="en-US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897" y="1393371"/>
            <a:ext cx="9544652" cy="5273554"/>
          </a:xfrm>
        </p:spPr>
      </p:pic>
    </p:spTree>
    <p:extLst>
      <p:ext uri="{BB962C8B-B14F-4D97-AF65-F5344CB8AC3E}">
        <p14:creationId xmlns:p14="http://schemas.microsoft.com/office/powerpoint/2010/main" val="149253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elements/1.1/"/>
    <ds:schemaRef ds:uri="http://schemas.microsoft.com/office/2006/metadata/properties"/>
    <ds:schemaRef ds:uri="71af3243-3dd4-4a8d-8c0d-dd76da1f02a5"/>
    <ds:schemaRef ds:uri="http://schemas.openxmlformats.org/package/2006/metadata/core-properties"/>
    <ds:schemaRef ds:uri="16c05727-aa75-4e4a-9b5f-8a80a116589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382</Words>
  <Application>Microsoft Office PowerPoint</Application>
  <PresentationFormat>Widescreen</PresentationFormat>
  <Paragraphs>64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Monotype Corsiva</vt:lpstr>
      <vt:lpstr>Wingdings</vt:lpstr>
      <vt:lpstr>Office Theme</vt:lpstr>
      <vt:lpstr>Connecttel  CUSTOMER CHURN PROJECT</vt:lpstr>
      <vt:lpstr>PROJECT OVERVIEW</vt:lpstr>
      <vt:lpstr>PowerPoint Presentation</vt:lpstr>
      <vt:lpstr>PowerPoint Presentation</vt:lpstr>
      <vt:lpstr>PowerPoint Presentation</vt:lpstr>
      <vt:lpstr>CUSTOMER CHURN</vt:lpstr>
      <vt:lpstr>CATEGORICAL DATA OVERVIEW</vt:lpstr>
      <vt:lpstr>CATEGORICAL DATA BY CUSTOMER CHURN</vt:lpstr>
      <vt:lpstr>NUMERICAL DATA OVERVIEW</vt:lpstr>
      <vt:lpstr>NUMERICAL DATA (ANALYSIS)</vt:lpstr>
      <vt:lpstr>KEY INSIGHTS</vt:lpstr>
      <vt:lpstr>PowerPoint Presentation</vt:lpstr>
      <vt:lpstr>MODEL EVALUATION (Accuracy)</vt:lpstr>
      <vt:lpstr>MODEL EVALUATION (Confusion Matrix)</vt:lpstr>
      <vt:lpstr>Conclusion &amp; Recommendations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2024-02-24T11:46:00Z</dcterms:created>
  <dcterms:modified xsi:type="dcterms:W3CDTF">2024-03-01T20:13:18Z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